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26b39f6a37c4896" /><Relationship Type="http://schemas.openxmlformats.org/officeDocument/2006/relationships/extended-properties" Target="/docProps/app.xml" Id="R42edd0d6d6d74a0a" /><Relationship Type="http://schemas.openxmlformats.org/officeDocument/2006/relationships/officeDocument" Target="/ppt/presentation.xml" Id="R8bfe2f47781a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f94f31337483c"/>
  </p:sldMasterIdLst>
  <p:notesMasterIdLst>
    <p:notesMasterId xmlns:r="http://schemas.openxmlformats.org/officeDocument/2006/relationships" r:id="Rf29961eb931f4dec"/>
  </p:notesMasterIdLst>
  <p:sldIdLst>
    <p:sldId xmlns:r="http://schemas.openxmlformats.org/officeDocument/2006/relationships" id="256" r:id="R928460fae9984d4d"/>
    <p:sldId xmlns:r="http://schemas.openxmlformats.org/officeDocument/2006/relationships" id="257" r:id="R6d727b2a7e7e49d0"/>
    <p:sldId xmlns:r="http://schemas.openxmlformats.org/officeDocument/2006/relationships" id="258" r:id="Rd28c0d99bb68458d"/>
    <p:sldId xmlns:r="http://schemas.openxmlformats.org/officeDocument/2006/relationships" id="259" r:id="R7bfd01e4c3aa42fd"/>
    <p:sldId xmlns:r="http://schemas.openxmlformats.org/officeDocument/2006/relationships" id="260" r:id="R6bb1e68863e341b8"/>
    <p:sldId xmlns:r="http://schemas.openxmlformats.org/officeDocument/2006/relationships" id="261" r:id="Ra5cc189a8c7a440f"/>
    <p:sldId xmlns:r="http://schemas.openxmlformats.org/officeDocument/2006/relationships" id="262" r:id="Ra0ab8d7d16e84cf6"/>
    <p:sldId xmlns:r="http://schemas.openxmlformats.org/officeDocument/2006/relationships" id="263" r:id="Rc6c38a51605c429b"/>
    <p:sldId xmlns:r="http://schemas.openxmlformats.org/officeDocument/2006/relationships" id="264" r:id="R8e6be07236ec4547"/>
    <p:sldId xmlns:r="http://schemas.openxmlformats.org/officeDocument/2006/relationships" id="265" r:id="R4ab7c974144f496b"/>
    <p:sldId xmlns:r="http://schemas.openxmlformats.org/officeDocument/2006/relationships" id="266" r:id="R3a2339f935144211"/>
    <p:sldId xmlns:r="http://schemas.openxmlformats.org/officeDocument/2006/relationships" id="267" r:id="R76f1d78df5174ed1"/>
    <p:sldId xmlns:r="http://schemas.openxmlformats.org/officeDocument/2006/relationships" id="268" r:id="R7b9cf10e2ccd436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3ad90b420eb4820" /><Relationship Type="http://schemas.openxmlformats.org/officeDocument/2006/relationships/slideMaster" Target="/ppt/slideMasters/slideMaster1.xml" Id="Re42f94f31337483c" /><Relationship Type="http://schemas.openxmlformats.org/officeDocument/2006/relationships/notesMaster" Target="/ppt/notesMasters/notesMaster1.xml" Id="Rf29961eb931f4dec" /><Relationship Type="http://schemas.openxmlformats.org/officeDocument/2006/relationships/presProps" Target="/ppt/presProps.xml" Id="R81b7fb30fa914fe5" /><Relationship Type="http://schemas.openxmlformats.org/officeDocument/2006/relationships/viewProps" Target="/ppt/viewProps.xml" Id="Rf6c0314f383e47d7" /><Relationship Type="http://schemas.openxmlformats.org/officeDocument/2006/relationships/tableStyles" Target="/ppt/tableStyles.xml" Id="Rc2b30f02a54b407f" /><Relationship Type="http://schemas.openxmlformats.org/officeDocument/2006/relationships/slide" Target="/ppt/slides/slide1.xml" Id="R928460fae9984d4d" /><Relationship Type="http://schemas.openxmlformats.org/officeDocument/2006/relationships/slide" Target="/ppt/slides/slide2.xml" Id="R6d727b2a7e7e49d0" /><Relationship Type="http://schemas.openxmlformats.org/officeDocument/2006/relationships/slide" Target="/ppt/slides/slide3.xml" Id="Rd28c0d99bb68458d" /><Relationship Type="http://schemas.openxmlformats.org/officeDocument/2006/relationships/slide" Target="/ppt/slides/slide4.xml" Id="R7bfd01e4c3aa42fd" /><Relationship Type="http://schemas.openxmlformats.org/officeDocument/2006/relationships/slide" Target="/ppt/slides/slide5.xml" Id="R6bb1e68863e341b8" /><Relationship Type="http://schemas.openxmlformats.org/officeDocument/2006/relationships/slide" Target="/ppt/slides/slide6.xml" Id="Ra5cc189a8c7a440f" /><Relationship Type="http://schemas.openxmlformats.org/officeDocument/2006/relationships/slide" Target="/ppt/slides/slide7.xml" Id="Ra0ab8d7d16e84cf6" /><Relationship Type="http://schemas.openxmlformats.org/officeDocument/2006/relationships/slide" Target="/ppt/slides/slide8.xml" Id="Rc6c38a51605c429b" /><Relationship Type="http://schemas.openxmlformats.org/officeDocument/2006/relationships/slide" Target="/ppt/slides/slide9.xml" Id="R8e6be07236ec4547" /><Relationship Type="http://schemas.openxmlformats.org/officeDocument/2006/relationships/slide" Target="/ppt/slides/slide10.xml" Id="R4ab7c974144f496b" /><Relationship Type="http://schemas.openxmlformats.org/officeDocument/2006/relationships/slide" Target="/ppt/slides/slide11.xml" Id="R3a2339f935144211" /><Relationship Type="http://schemas.openxmlformats.org/officeDocument/2006/relationships/slide" Target="/ppt/slides/slide12.xml" Id="R76f1d78df5174ed1" /><Relationship Type="http://schemas.openxmlformats.org/officeDocument/2006/relationships/slide" Target="/ppt/slides/slide13.xml" Id="R7b9cf10e2ccd436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a0d85144bf445f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4f28b049419432f" /><Relationship Type="http://schemas.openxmlformats.org/officeDocument/2006/relationships/notesMaster" Target="/ppt/notesMasters/notesMaster1.xml" Id="Ree909f00acbe4a5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f602068b9624854" /><Relationship Type="http://schemas.openxmlformats.org/officeDocument/2006/relationships/notesMaster" Target="/ppt/notesMasters/notesMaster1.xml" Id="Ref052c0f4ca540f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cf7a1cecd0b4cf8" /><Relationship Type="http://schemas.openxmlformats.org/officeDocument/2006/relationships/notesMaster" Target="/ppt/notesMasters/notesMaster1.xml" Id="Rf3f8b39d970f4b7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50080d04aa14028" /><Relationship Type="http://schemas.openxmlformats.org/officeDocument/2006/relationships/notesMaster" Target="/ppt/notesMasters/notesMaster1.xml" Id="Rebf3c13ff22d407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4bc4a078a4143ec" /><Relationship Type="http://schemas.openxmlformats.org/officeDocument/2006/relationships/notesMaster" Target="/ppt/notesMasters/notesMaster1.xml" Id="R1e4772041f17490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24fe40662bc43a0" /><Relationship Type="http://schemas.openxmlformats.org/officeDocument/2006/relationships/notesMaster" Target="/ppt/notesMasters/notesMaster1.xml" Id="Rd5d7f4f5f7f7440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f95047b68ce4edc" /><Relationship Type="http://schemas.openxmlformats.org/officeDocument/2006/relationships/notesMaster" Target="/ppt/notesMasters/notesMaster1.xml" Id="R6bda4a6cc1554d9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80c54ac721e492b" /><Relationship Type="http://schemas.openxmlformats.org/officeDocument/2006/relationships/notesMaster" Target="/ppt/notesMasters/notesMaster1.xml" Id="Re8f9ea0db390412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3d75175cb9741ac" /><Relationship Type="http://schemas.openxmlformats.org/officeDocument/2006/relationships/notesMaster" Target="/ppt/notesMasters/notesMaster1.xml" Id="R7855e8cecba748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569fdb7937d42bb" /><Relationship Type="http://schemas.openxmlformats.org/officeDocument/2006/relationships/notesMaster" Target="/ppt/notesMasters/notesMaster1.xml" Id="R00f36183475f4e9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1fe4ae7896448c2" /><Relationship Type="http://schemas.openxmlformats.org/officeDocument/2006/relationships/notesMaster" Target="/ppt/notesMasters/notesMaster1.xml" Id="Ra745c4eb81904e0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e243093c47643a6" /><Relationship Type="http://schemas.openxmlformats.org/officeDocument/2006/relationships/notesMaster" Target="/ppt/notesMasters/notesMaster1.xml" Id="R0304e2209f18414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04418b394d24f43" /><Relationship Type="http://schemas.openxmlformats.org/officeDocument/2006/relationships/notesMaster" Target="/ppt/notesMasters/notesMaster1.xml" Id="R751c2a4499024b6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Cinematic community hero: OpenAI ImageGen, generated for this deck.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Cinematic national finale: OpenAI ImageGen, generated for this deck.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Cinematic community hero: OpenAI ImageGen, generated for this deck.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Cinematic ensemble cast: OpenAI ImageGen, generated for this deck.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Cinematic challenge action: OpenAI ImageGen, generated for this deck.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8ba438703478d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43daba76f5b4609" /><Relationship Type="http://schemas.openxmlformats.org/officeDocument/2006/relationships/slideLayout" Target="/ppt/slideLayouts/slideLayout1.xml" Id="R2b4d8bae5c66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d8bae5c664b2b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3168e94f443d8" /><Relationship Type="http://schemas.openxmlformats.org/officeDocument/2006/relationships/image" Target="/ppt/media/image.png" Id="Rcdaad6d6b00640ac" /><Relationship Type="http://schemas.openxmlformats.org/officeDocument/2006/relationships/notesSlide" Target="/ppt/notesSlides/notesSlide1.xml" Id="R86e27d912a76487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d98d5d7c446db" /><Relationship Type="http://schemas.openxmlformats.org/officeDocument/2006/relationships/notesSlide" Target="/ppt/notesSlides/notesSlide10.xml" Id="Rc22a6af2e30f42c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74f339434390" /><Relationship Type="http://schemas.openxmlformats.org/officeDocument/2006/relationships/image" Target="/ppt/media/image5.png" Id="Rc4525c18d1254c5f" /><Relationship Type="http://schemas.openxmlformats.org/officeDocument/2006/relationships/notesSlide" Target="/ppt/notesSlides/notesSlide11.xml" Id="Rcee3fdd4f900452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637556a704563" /><Relationship Type="http://schemas.openxmlformats.org/officeDocument/2006/relationships/notesSlide" Target="/ppt/notesSlides/notesSlide12.xml" Id="Ra805baa1877a4d5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b8c6207af45a3" /><Relationship Type="http://schemas.openxmlformats.org/officeDocument/2006/relationships/image" Target="/ppt/media/image6.png" Id="R8dc3f89c95c746b3" /><Relationship Type="http://schemas.openxmlformats.org/officeDocument/2006/relationships/notesSlide" Target="/ppt/notesSlides/notesSlide13.xml" Id="R3089aece203a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968195c249a2" /><Relationship Type="http://schemas.openxmlformats.org/officeDocument/2006/relationships/hyperlink" Target="../slides/slide3.xml" Id="Rc5ecc22422c34a85" /><Relationship Type="http://schemas.openxmlformats.org/officeDocument/2006/relationships/hyperlink" Target="../slides/slide5.xml" Id="R02d14bb0fe5c4ae6" /><Relationship Type="http://schemas.openxmlformats.org/officeDocument/2006/relationships/hyperlink" Target="../slides/slide6.xml" Id="R7482ae808d994ac8" /><Relationship Type="http://schemas.openxmlformats.org/officeDocument/2006/relationships/hyperlink" Target="../slides/slide12.xml" Id="R7542da737382463b" /><Relationship Type="http://schemas.openxmlformats.org/officeDocument/2006/relationships/notesSlide" Target="/ppt/notesSlides/notesSlide2.xml" Id="R2706839f0de5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fff721e44a37" /><Relationship Type="http://schemas.openxmlformats.org/officeDocument/2006/relationships/image" Target="/ppt/media/image2.png" Id="R3408f8cc4b8e4b1c" /><Relationship Type="http://schemas.openxmlformats.org/officeDocument/2006/relationships/notesSlide" Target="/ppt/notesSlides/notesSlide3.xml" Id="Rbaad4e2baa44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ee20ff4a24f44" /><Relationship Type="http://schemas.openxmlformats.org/officeDocument/2006/relationships/notesSlide" Target="/ppt/notesSlides/notesSlide4.xml" Id="R0f884589b28c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8ff793cc4106" /><Relationship Type="http://schemas.openxmlformats.org/officeDocument/2006/relationships/notesSlide" Target="/ppt/notesSlides/notesSlide5.xml" Id="R79833f978b3e40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e8e550c914147" /><Relationship Type="http://schemas.openxmlformats.org/officeDocument/2006/relationships/image" Target="/ppt/media/image3.png" Id="R95a67f931a9a43c4" /><Relationship Type="http://schemas.openxmlformats.org/officeDocument/2006/relationships/notesSlide" Target="/ppt/notesSlides/notesSlide6.xml" Id="R30b6f1c7e110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84dc0a30c4534" /><Relationship Type="http://schemas.openxmlformats.org/officeDocument/2006/relationships/notesSlide" Target="/ppt/notesSlides/notesSlide7.xml" Id="Rb30bb1f34d264ad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216073e7340ef" /><Relationship Type="http://schemas.openxmlformats.org/officeDocument/2006/relationships/notesSlide" Target="/ppt/notesSlides/notesSlide8.xml" Id="Rc3ade2fb5462424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65ff703194a74" /><Relationship Type="http://schemas.openxmlformats.org/officeDocument/2006/relationships/image" Target="/ppt/media/image4.png" Id="R1f19c7f7b34f4f27" /><Relationship Type="http://schemas.openxmlformats.org/officeDocument/2006/relationships/notesSlide" Target="/ppt/notesSlides/notesSlide9.xml" Id="R6fc02292e012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aad6d6b00640a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Shape 0">
            <a:extLst xmlns:a="http://schemas.openxmlformats.org/drawingml/2006/main">
              <a:ext uri="{FF2B5EF4-FFF2-40B4-BE49-F238E27FC236}">
                <a16:creationId xmlns:a16="http://schemas.microsoft.com/office/drawing/2014/main" id="{8A78AC2C-2820-4963-BCBF-7D3DE13B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6072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01E">
              <a:alpha val="93000"/>
            </a:srgbClr>
          </a:solidFill>
          <a:ln xmlns:a="http://schemas.openxmlformats.org/drawingml/2006/main" w="12700">
            <a:solidFill>
              <a:srgbClr val="06101E">
                <a:alpha val="0"/>
              </a:srgbClr>
            </a:solidFill>
            <a:prstDash val="solid"/>
          </a:ln>
        </p:spPr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A2DC42B0-D962-4B6D-8F4E-1D70E3CB5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" y="713232"/>
            <a:ext cx="4160520" cy="17190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56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HOME</a:t>
            </a:r>
            <a:endParaRPr sz="5600"/>
          </a:p>
          <a:p xmlns:a="http://schemas.openxmlformats.org/drawingml/2006/main">
            <a:pPr marL="0" indent="0">
              <a:buNone/>
            </a:pPr>
            <a:r>
              <a:rPr sz="56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TEAMS</a:t>
            </a:r>
            <a:endParaRPr sz="560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B068D441-FE23-4FDE-B45C-8F160867B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907792"/>
            <a:ext cx="4407408" cy="10515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83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Canada’s unique communities and neighborhoods go head-to-head in a weekly race to rally the crowd, transform their community—and win the country.</a:t>
            </a:r>
            <a:endParaRPr sz="1800"/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64625110-E14D-4870-9990-8436305AE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4315968"/>
            <a:ext cx="3383280" cy="384048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>
                <a:alpha val="0"/>
              </a:srgbClr>
            </a:solidFill>
            <a:prstDash val="solid"/>
          </a:ln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02013BC6-EC03-4D4F-BC5F-065AEAC08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4416552"/>
            <a:ext cx="3090672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PRESS PLAY  ·  PICK A TOWN  ·  GO</a:t>
            </a:r>
            <a:endParaRPr sz="85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9917C1A-6BF7-42F1-91B0-383350795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5925312"/>
            <a:ext cx="237744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CDD6E0"/>
                </a:solidFill>
                <a:latin typeface="Aptos"/>
                <a:ea typeface="Aptos"/>
                <a:cs typeface="Aptos"/>
              </a:rPr>
              <a:t>Created by Dan Galea</a:t>
            </a:r>
            <a:endParaRPr sz="110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8BA35529-9C1C-47EE-B3F9-30856AA34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01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105599540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B13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C953C535-2D37-4103-97FE-2F027B315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0972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5DDB9E6-FF2B-46E1-9DA2-F2B91172E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" y="0"/>
            <a:ext cx="32004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0B429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0673797-3D94-4E78-9B03-96BDDBDCD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" y="411480"/>
            <a:ext cx="557784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993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Every episode plays like a movie.</a:t>
            </a:r>
            <a:endParaRPr sz="28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22075C2-D799-4A8C-9BCF-6465E6C78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96012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NEED. CLOCK. CHAOS. REVEAL. PAYOFF.</a:t>
            </a:r>
            <a:endParaRPr sz="12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88CFEC4E-71EB-46E3-A9C6-34948ACBA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389888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1B112A1-1B1A-44B3-B1EE-AD843EFC7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1485900"/>
            <a:ext cx="109728" cy="731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1</a:t>
            </a:r>
            <a:endParaRPr sz="8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02F0518-C0CE-4345-B244-C6410E3A8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1371600"/>
            <a:ext cx="17373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764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7F0E6"/>
                </a:solidFill>
                <a:latin typeface="Aptos"/>
                <a:ea typeface="Aptos"/>
                <a:cs typeface="Aptos"/>
              </a:rPr>
              <a:t>The Need</a:t>
            </a:r>
            <a:endParaRPr sz="17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08913A3-5E14-4EAC-82B8-87C415A2C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1389888"/>
            <a:ext cx="662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>
                <a:solidFill>
                  <a:srgbClr val="DCE5EF"/>
                </a:solidFill>
                <a:latin typeface="Aptos"/>
                <a:ea typeface="Aptos"/>
                <a:cs typeface="Aptos"/>
              </a:rPr>
              <a:t>A park, garden, shelter or local dream needs help.</a:t>
            </a:r>
            <a:endParaRPr sz="136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AB9DB3F-953E-4FBC-AE29-1901C30AE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276856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C58E40F-10FC-45BE-9755-BD024C5F4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372868"/>
            <a:ext cx="109728" cy="731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2</a:t>
            </a:r>
            <a:endParaRPr sz="80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F8E43268-1516-4C9B-9540-E096692CA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2258568"/>
            <a:ext cx="17373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764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7F0E6"/>
                </a:solidFill>
                <a:latin typeface="Aptos"/>
                <a:ea typeface="Aptos"/>
                <a:cs typeface="Aptos"/>
              </a:rPr>
              <a:t>Challenge Drop</a:t>
            </a:r>
            <a:endParaRPr sz="170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DFEDA0F8-4F5D-458C-94CE-8F032562D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2276856"/>
            <a:ext cx="662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>
                <a:solidFill>
                  <a:srgbClr val="DCE5EF"/>
                </a:solidFill>
                <a:latin typeface="Aptos"/>
                <a:ea typeface="Aptos"/>
                <a:cs typeface="Aptos"/>
              </a:rPr>
              <a:t>Checklist lands. Clock starts. Pride kicks in.</a:t>
            </a:r>
            <a:endParaRPr sz="136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CFD1AD07-BAD1-44F3-860B-DFB42C7B7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163824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97B933A-1283-47CE-8FE5-9E6951AD8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259836"/>
            <a:ext cx="109728" cy="731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3</a:t>
            </a:r>
            <a:endParaRPr sz="80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22DA3597-628B-468D-89FB-ADA058B11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3145536"/>
            <a:ext cx="17373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764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7F0E6"/>
                </a:solidFill>
                <a:latin typeface="Aptos"/>
                <a:ea typeface="Aptos"/>
                <a:cs typeface="Aptos"/>
              </a:rPr>
              <a:t>Beautiful Chaos</a:t>
            </a:r>
            <a:endParaRPr sz="170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EF1708B-EA8E-4A73-8F17-A4E825E2E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3163824"/>
            <a:ext cx="662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>
                <a:solidFill>
                  <a:srgbClr val="DCE5EF"/>
                </a:solidFill>
                <a:latin typeface="Aptos"/>
                <a:ea typeface="Aptos"/>
                <a:cs typeface="Aptos"/>
              </a:rPr>
              <a:t>Obstacles, local legends and hilariously tactical choices.</a:t>
            </a:r>
            <a:endParaRPr sz="136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A0835ABB-E2DF-4BEB-AFC8-DB65AD0D0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050792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1A99CF37-EE7C-4E8C-AE3D-5378883E6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146804"/>
            <a:ext cx="109728" cy="731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4</a:t>
            </a:r>
            <a:endParaRPr sz="80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683A96BE-0E4A-4009-B5CD-9278AB1C1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4032504"/>
            <a:ext cx="17373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764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7F0E6"/>
                </a:solidFill>
                <a:latin typeface="Aptos"/>
                <a:ea typeface="Aptos"/>
                <a:cs typeface="Aptos"/>
              </a:rPr>
              <a:t>The Reveal</a:t>
            </a:r>
            <a:endParaRPr sz="170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36A7A2F3-EBB4-4461-9D0D-4FCB935B5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4050792"/>
            <a:ext cx="662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>
                <a:solidFill>
                  <a:srgbClr val="DCE5EF"/>
                </a:solidFill>
                <a:latin typeface="Aptos"/>
                <a:ea typeface="Aptos"/>
                <a:cs typeface="Aptos"/>
              </a:rPr>
              <a:t>Before/after magic, hard numbers and big emotion.</a:t>
            </a:r>
            <a:endParaRPr sz="136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F405C8E7-BF09-449C-AB49-7473A9161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937760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F532380D-637C-46CE-AEBC-343132E63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5033772"/>
            <a:ext cx="109728" cy="731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5</a:t>
            </a:r>
            <a:endParaRPr sz="80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DE0112D0-0E12-4055-AE34-2B4E59D15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4919472"/>
            <a:ext cx="17373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764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7F0E6"/>
                </a:solidFill>
                <a:latin typeface="Aptos"/>
                <a:ea typeface="Aptos"/>
                <a:cs typeface="Aptos"/>
              </a:rPr>
              <a:t>Win + Impact</a:t>
            </a:r>
            <a:endParaRPr sz="170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FBB2F1FD-95CE-4542-8C00-DF661AAAF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4937760"/>
            <a:ext cx="662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60">
                <a:solidFill>
                  <a:srgbClr val="DCE5EF"/>
                </a:solidFill>
                <a:latin typeface="Aptos"/>
                <a:ea typeface="Aptos"/>
                <a:cs typeface="Aptos"/>
              </a:rPr>
              <a:t>One team wins. Every town leaves better.</a:t>
            </a:r>
            <a:endParaRPr sz="1360"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E931C1EA-8A21-44CC-BB63-30F00AAE0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09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149064919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525c18d1254c5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F4AE4D5A-EA9B-452D-8CD9-384D750A3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" y="411480"/>
            <a:ext cx="557784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Canada shows up.</a:t>
            </a:r>
            <a:endParaRPr sz="2800"/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244E43F4-FA34-4DF2-A674-234EC2BC6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96012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THE FINAL HOME TEAM</a:t>
            </a:r>
            <a:endParaRPr sz="120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119D6D67-7BD5-4502-AD25-50C69B9EA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3040"/>
            <a:ext cx="4983480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559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3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strongest communities meet under the lights. Canada sees the transformations, meets the teams and crowns the season champion.</a:t>
            </a:r>
            <a:endParaRPr sz="2300"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64ABDF8E-C3F3-4A46-B1C0-DB7A9C99C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452628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E3E9F0"/>
                </a:solidFill>
                <a:latin typeface="Aptos"/>
                <a:ea typeface="Aptos"/>
                <a:cs typeface="Aptos"/>
              </a:rPr>
              <a:t>The prize goes straight back into the winning community. Big win. Bigger good.</a:t>
            </a:r>
            <a:endParaRPr sz="1700"/>
          </a:p>
        </p:txBody>
      </p:sp>
      <p:sp>
        <p:nvSpPr>
          <p:cNvPr id="7" name="Shape 4">
            <a:extLst xmlns:a="http://schemas.openxmlformats.org/drawingml/2006/main">
              <a:ext uri="{FF2B5EF4-FFF2-40B4-BE49-F238E27FC236}">
                <a16:creationId xmlns:a16="http://schemas.microsoft.com/office/drawing/2014/main" id="{34F8F153-EB3F-44AC-8B39-00BC68F89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3986784"/>
            <a:ext cx="4617720" cy="384048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>
                <a:alpha val="0"/>
              </a:srgbClr>
            </a:solidFill>
            <a:prstDash val="solid"/>
          </a:ln>
        </p:spPr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8BE04B1-55DF-4930-A180-C42654029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087368"/>
            <a:ext cx="4325112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CANADA VOTES  ·  COMMUNITIES CELEBRATE  ·  ONE HOME TEAM WINS</a:t>
            </a:r>
            <a:endParaRPr sz="85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5B59B3FF-F11F-45CD-8395-C199F506A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10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38975555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E2A1E340-45AD-4624-940B-7DBADBE1E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0972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D88B5E3-FB7A-4BC2-B3AB-65CBB8F4E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" y="0"/>
            <a:ext cx="32004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0B429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AE7FE68-E937-4DCB-83A9-50BCC19D7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02920"/>
            <a:ext cx="64008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0B1320"/>
                </a:solidFill>
                <a:latin typeface="Aptos Display"/>
                <a:ea typeface="Aptos Display"/>
                <a:cs typeface="Aptos Display"/>
              </a:rPr>
              <a:t>Why networks lean in.</a:t>
            </a:r>
            <a:endParaRPr sz="30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2CB66C4-7470-4E3A-843E-B5ED08856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691640"/>
            <a:ext cx="29718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Promotable</a:t>
            </a:r>
            <a:endParaRPr sz="18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F3D4BD4-DF96-410A-81EE-ED85771C3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2112264"/>
            <a:ext cx="269748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50">
                <a:solidFill>
                  <a:srgbClr val="0B1320"/>
                </a:solidFill>
                <a:latin typeface="Aptos"/>
                <a:ea typeface="Aptos"/>
                <a:cs typeface="Aptos"/>
              </a:rPr>
              <a:t>Every town becomes part of the campaign.</a:t>
            </a:r>
            <a:endParaRPr sz="125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8520DB2-D5D2-4B93-8ADC-B138C233F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691640"/>
            <a:ext cx="29718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Castable</a:t>
            </a:r>
            <a:endParaRPr sz="18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91A8FD0-F3FC-48B5-9FC6-0B514BE69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6592" y="2112264"/>
            <a:ext cx="269748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50">
                <a:solidFill>
                  <a:srgbClr val="0B1320"/>
                </a:solidFill>
                <a:latin typeface="Aptos"/>
                <a:ea typeface="Aptos"/>
                <a:cs typeface="Aptos"/>
              </a:rPr>
              <a:t>Real people. Real needs. Endless heroes.</a:t>
            </a:r>
            <a:endParaRPr sz="125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8E32F6B-8A3E-484D-9197-880614F8E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1691640"/>
            <a:ext cx="29718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Repeatable</a:t>
            </a:r>
            <a:endParaRPr sz="1800"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3F70C8F-5A97-471F-88EF-108CCC871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5632" y="2112264"/>
            <a:ext cx="269748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50">
                <a:solidFill>
                  <a:srgbClr val="0B1320"/>
                </a:solidFill>
                <a:latin typeface="Aptos"/>
                <a:ea typeface="Aptos"/>
                <a:cs typeface="Aptos"/>
              </a:rPr>
              <a:t>One engine. A season of fresh challenges.</a:t>
            </a:r>
            <a:endParaRPr sz="1250"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0F5852D-3D6F-4E21-A650-EF4A4CAC0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520440"/>
            <a:ext cx="29718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Shareable</a:t>
            </a:r>
            <a:endParaRPr sz="180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CFFC7EA-FF37-4B81-8924-48ADE786F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3941064"/>
            <a:ext cx="269748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50">
                <a:solidFill>
                  <a:srgbClr val="0B1320"/>
                </a:solidFill>
                <a:latin typeface="Aptos"/>
                <a:ea typeface="Aptos"/>
                <a:cs typeface="Aptos"/>
              </a:rPr>
              <a:t>Before/after reveals are born social clips.</a:t>
            </a:r>
            <a:endParaRPr sz="12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3D51C53-6843-4E2B-9E34-3C7FDA48B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520440"/>
            <a:ext cx="29718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Sponsorable</a:t>
            </a:r>
            <a:endParaRPr sz="180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CF995D8-DCCC-4FB2-9743-5A7D74D56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6592" y="3941064"/>
            <a:ext cx="269748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50">
                <a:solidFill>
                  <a:srgbClr val="0B1320"/>
                </a:solidFill>
                <a:latin typeface="Aptos"/>
                <a:ea typeface="Aptos"/>
                <a:cs typeface="Aptos"/>
              </a:rPr>
              <a:t>Brand integrations belong in the action.</a:t>
            </a:r>
            <a:endParaRPr sz="1250"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0B98E8FD-F174-4E6C-B745-8FB605C5D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3520440"/>
            <a:ext cx="29718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Exportable</a:t>
            </a:r>
            <a:endParaRPr sz="180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D748221-298F-46D8-84F3-AAE86AB3A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5632" y="3941064"/>
            <a:ext cx="269748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50">
                <a:solidFill>
                  <a:srgbClr val="0B1320"/>
                </a:solidFill>
                <a:latin typeface="Aptos"/>
                <a:ea typeface="Aptos"/>
                <a:cs typeface="Aptos"/>
              </a:rPr>
              <a:t>Canada first. Then the format travels.</a:t>
            </a:r>
            <a:endParaRPr sz="12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03A52CDE-A221-4CF8-8AE1-6270C44A6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870448"/>
            <a:ext cx="95097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152238"/>
                </a:solidFill>
                <a:latin typeface="Aptos"/>
                <a:ea typeface="Aptos"/>
                <a:cs typeface="Aptos"/>
              </a:rPr>
              <a:t>The dopamine of a win. The comfort of a good deed. The scale of a national event.</a:t>
            </a:r>
            <a:endParaRPr sz="1800"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3B1E4C6-E02F-4A8D-9FFB-8EAB1C88E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11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169694242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B13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c3f89c95c746b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355080" y="0"/>
            <a:ext cx="580644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DFC3CD33-2B37-4C8B-A81E-98AB5F39E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" y="758952"/>
            <a:ext cx="4114800" cy="1517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51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HOME</a:t>
            </a:r>
            <a:endParaRPr sz="5100"/>
          </a:p>
          <a:p xmlns:a="http://schemas.openxmlformats.org/drawingml/2006/main">
            <a:pPr marL="0" indent="0">
              <a:buNone/>
            </a:pPr>
            <a:r>
              <a:rPr sz="51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TEAMS</a:t>
            </a:r>
            <a:endParaRPr sz="5100"/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149C538A-E1B6-4EB6-A592-90F741207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788920"/>
            <a:ext cx="4645152" cy="7589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649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EVERY TOWN THINKS IT’S SPECIAL.</a:t>
            </a:r>
            <a:endParaRPr sz="2400"/>
          </a:p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TIME TO PROVE IT.</a:t>
            </a:r>
            <a:endParaRPr sz="2400"/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6F9E0131-1370-4C14-A1F8-D6A653E77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4005072"/>
            <a:ext cx="4526280" cy="6217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3EA"/>
                </a:solidFill>
                <a:latin typeface="Aptos"/>
                <a:ea typeface="Aptos"/>
                <a:cs typeface="Aptos"/>
              </a:rPr>
              <a:t>A high-heart, high-stakes competition where doing good is the game.</a:t>
            </a:r>
            <a:endParaRPr sz="1600"/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2EBEA6BA-D298-42B5-9C18-604EC12E9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5157216"/>
            <a:ext cx="3246120" cy="384048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>
                <a:alpha val="0"/>
              </a:srgbClr>
            </a:solidFill>
            <a:prstDash val="solid"/>
          </a:ln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6D3912F4-E07E-4A09-AD3B-E6E5C7AA1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688" y="5257800"/>
            <a:ext cx="2953512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YOUR TOWN. YOUR TEAM. YOUR SHOT.</a:t>
            </a:r>
            <a:endParaRPr sz="85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D7F09DC-47D0-41ED-8875-6ACD81A1B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6053328"/>
            <a:ext cx="210312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CDD6E0"/>
                </a:solidFill>
                <a:latin typeface="Aptos"/>
                <a:ea typeface="Aptos"/>
                <a:cs typeface="Aptos"/>
              </a:rPr>
              <a:t>Created by Dan Galea</a:t>
            </a:r>
            <a:endParaRPr sz="105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BDB6E4D8-E47B-420F-B75E-57EC77755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12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47180130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ED0D75B2-E4F0-48A8-B5EB-2A5D22FBB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0972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83300B4-5807-4E3E-98B7-7060A2290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" y="0"/>
            <a:ext cx="32004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0B429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78D7BF9-AF36-4EFD-A2FC-581DE8CC6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02920"/>
            <a:ext cx="64008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0B1320"/>
                </a:solidFill>
                <a:latin typeface="Aptos Display"/>
                <a:ea typeface="Aptos Display"/>
                <a:cs typeface="Aptos Display"/>
              </a:rPr>
              <a:t>Pick your path.</a:t>
            </a:r>
            <a:endParaRPr sz="30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9D647D0-6358-4C59-BB71-67C08998B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" y="1060704"/>
            <a:ext cx="68580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Four quick jumps. One big hometown showdown.</a:t>
            </a:r>
            <a:endParaRPr sz="15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7126067E-78EF-4510-B6D6-A37A44BFE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1874520"/>
            <a:ext cx="4800600" cy="141732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08111F"/>
          </a:solidFill>
          <a:ln xmlns:a="http://schemas.openxmlformats.org/drawingml/2006/main" w="12700">
            <a:solidFill>
              <a:srgbClr val="E4D9C9"/>
            </a:solidFill>
            <a:prstDash val="solid"/>
          </a:ln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45E933-7228-4BB8-9E53-5C9718A86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424" y="2103120"/>
            <a:ext cx="402336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  <a:hlinkClick xmlns:r="http://schemas.openxmlformats.org/officeDocument/2006/relationships" r:id="Rc5ecc22422c34a85"/>
              </a:rPr>
              <a:t>THE HOOK</a:t>
            </a:r>
            <a:endParaRPr sz="18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32D825D-C32C-4727-8DD2-7DE584FF6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424" y="2514600"/>
            <a:ext cx="416052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20">
                <a:solidFill>
                  <a:srgbClr val="FFFFFF"/>
                </a:solidFill>
                <a:latin typeface="Aptos"/>
                <a:ea typeface="Aptos"/>
                <a:cs typeface="Aptos"/>
              </a:rPr>
              <a:t>Why every town will campaign to join.</a:t>
            </a:r>
            <a:endParaRPr sz="122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61F6A8B-2842-4CF9-B125-DB5DF6AEC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1874520"/>
            <a:ext cx="4800600" cy="141732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D5282F"/>
          </a:solidFill>
          <a:ln xmlns:a="http://schemas.openxmlformats.org/drawingml/2006/main" w="12700">
            <a:solidFill>
              <a:srgbClr val="E4D9C9"/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E309601C-3D78-4A57-8644-36BF758F1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3992" y="2103120"/>
            <a:ext cx="402336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  <a:hlinkClick xmlns:r="http://schemas.openxmlformats.org/officeDocument/2006/relationships" r:id="R02d14bb0fe5c4ae6"/>
              </a:rPr>
              <a:t>THE GAME</a:t>
            </a:r>
            <a:endParaRPr sz="1800"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4831801E-FF2D-4280-9398-35B69AC7D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3992" y="2514600"/>
            <a:ext cx="416052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2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five-step engine anyone can get.</a:t>
            </a:r>
            <a:endParaRPr sz="122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01565EE0-0C75-4E11-9EDC-439662CBC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3977640"/>
            <a:ext cx="4800600" cy="141732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F7B623"/>
          </a:solidFill>
          <a:ln xmlns:a="http://schemas.openxmlformats.org/drawingml/2006/main" w="12700">
            <a:solidFill>
              <a:srgbClr val="E4D9C9"/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1D14D2A-BEE0-4107-B1AA-B88C68B02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424" y="4206240"/>
            <a:ext cx="402336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08111F"/>
                </a:solidFill>
                <a:latin typeface="Aptos"/>
                <a:ea typeface="Aptos"/>
                <a:cs typeface="Aptos"/>
                <a:hlinkClick xmlns:r="http://schemas.openxmlformats.org/officeDocument/2006/relationships" r:id="R7482ae808d994ac8"/>
              </a:rPr>
              <a:t>THE CAST</a:t>
            </a:r>
            <a:endParaRPr sz="180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3B6658F-DE41-4DBD-ACA2-CD03C02ED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424" y="4617720"/>
            <a:ext cx="416052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20">
                <a:solidFill>
                  <a:srgbClr val="08111F"/>
                </a:solidFill>
                <a:latin typeface="Aptos"/>
                <a:ea typeface="Aptos"/>
                <a:cs typeface="Aptos"/>
              </a:rPr>
              <a:t>Eight archetypes. Infinite chemistry.</a:t>
            </a:r>
            <a:endParaRPr sz="122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6ACEF0B3-5142-486E-9805-4DDD1585C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3977640"/>
            <a:ext cx="4800600" cy="141732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08111F"/>
          </a:solidFill>
          <a:ln xmlns:a="http://schemas.openxmlformats.org/drawingml/2006/main" w="12700">
            <a:solidFill>
              <a:srgbClr val="E4D9C9"/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781A173-9D85-4146-84CB-EC091969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3992" y="4206240"/>
            <a:ext cx="402336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  <a:hlinkClick xmlns:r="http://schemas.openxmlformats.org/officeDocument/2006/relationships" r:id="R7542da737382463b"/>
              </a:rPr>
              <a:t>THE SALE</a:t>
            </a:r>
            <a:endParaRPr sz="180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C56DA4B-1401-4643-ACC2-E8DCF1F0C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3992" y="4617720"/>
            <a:ext cx="416052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2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Promotable. Sponsorable. Exportable.</a:t>
            </a:r>
            <a:endParaRPr sz="1220"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FEA46AE6-2F70-4327-ACB6-7488A717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9035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STORY MENU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205395900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B13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7116ED65-F618-40EA-96E7-97C352416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0972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DBA99F6-C994-4D13-B20B-E94E529A6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" y="0"/>
            <a:ext cx="32004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0B429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B579E16-4524-4E5E-9702-35E446AC0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" y="411480"/>
            <a:ext cx="557784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Canada is the playing field.</a:t>
            </a:r>
            <a:endParaRPr sz="28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F722A6C-234D-4A44-871A-460788ABD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96012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COMMUNITY IS THE COMPETITION</a:t>
            </a:r>
            <a:endParaRPr sz="12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44E83BE-F0F2-4900-8009-D3654C216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298448"/>
            <a:ext cx="548640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3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F7F0E6"/>
                </a:solidFill>
                <a:latin typeface="Aptos"/>
                <a:ea typeface="Aptos"/>
                <a:cs typeface="Aptos"/>
              </a:rPr>
              <a:t>Towns, neighbourhoods and regions enter as official HOME TEAMS.</a:t>
            </a:r>
            <a:endParaRPr sz="26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1460FB0-F85F-4E85-AF7A-F9E46A9BD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" y="2468880"/>
            <a:ext cx="5303520" cy="11704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3EA"/>
                </a:solidFill>
                <a:latin typeface="Aptos"/>
                <a:ea typeface="Aptos"/>
                <a:cs typeface="Aptos"/>
              </a:rPr>
              <a:t>Each week, everyone gets the same civic challenge. Rebuild it. Rally them. Paint it. Plant it. Sell it. Celebrate it. Then race to finish the checklist first—and best.</a:t>
            </a:r>
            <a:endParaRPr sz="17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BAFA387-D73C-46F8-AA13-2FD147838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" y="3977640"/>
            <a:ext cx="45720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51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Same mission. Totally local execution. One winner.</a:t>
            </a:r>
            <a:endParaRPr sz="2000"/>
          </a:p>
        </p:txBody>
      </p:sp>
      <p:pic>
        <p:nvPicPr>
          <p:cNvPr id="1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08f8cc4b8e4b1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46520" y="685800"/>
            <a:ext cx="5138928" cy="5413248"/>
          </a:xfrm>
          <a:prstGeom xmlns:a="http://schemas.openxmlformats.org/drawingml/2006/main" prst="rect">
            <a:avLst/>
          </a:prstGeom>
        </p:spPr>
      </p:pic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C79C629-77BD-4E2E-A594-BA23F3D59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02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180842927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ED0D75B2-E4F0-48A8-B5EB-2A5D22FBB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0972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83300B4-5807-4E3E-98B7-7060A2290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" y="0"/>
            <a:ext cx="32004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0B429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78D7BF9-AF36-4EFD-A2FC-581DE8CC6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02920"/>
            <a:ext cx="64008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0B1320"/>
                </a:solidFill>
                <a:latin typeface="Aptos Display"/>
                <a:ea typeface="Aptos Display"/>
                <a:cs typeface="Aptos Display"/>
              </a:rPr>
              <a:t>Right show. Right now.</a:t>
            </a:r>
            <a:endParaRPr sz="30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9D647D0-6358-4C59-BB71-67C08998B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" y="1060704"/>
            <a:ext cx="68580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BIG HEART. REAL STAKES. ZERO HOMEWORK.</a:t>
            </a:r>
            <a:endParaRPr sz="15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7126067E-78EF-4510-B6D6-A37A44BFE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1874520"/>
            <a:ext cx="4800600" cy="141732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4D9C9"/>
            </a:solidFill>
            <a:prstDash val="solid"/>
          </a:ln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45E933-7228-4BB8-9E53-5C9718A86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424" y="2103120"/>
            <a:ext cx="402336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152238"/>
                </a:solidFill>
                <a:latin typeface="Aptos"/>
                <a:ea typeface="Aptos"/>
                <a:cs typeface="Aptos"/>
              </a:rPr>
              <a:t>Family-night fuel</a:t>
            </a:r>
            <a:endParaRPr sz="18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32D825D-C32C-4727-8DD2-7DE584FF6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424" y="2514600"/>
            <a:ext cx="416052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20">
                <a:solidFill>
                  <a:srgbClr val="3A3A3A"/>
                </a:solidFill>
                <a:latin typeface="Aptos"/>
                <a:ea typeface="Aptos"/>
                <a:cs typeface="Aptos"/>
              </a:rPr>
              <a:t>One clean premise. Every generation gets the stakes.</a:t>
            </a:r>
            <a:endParaRPr sz="122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61F6A8B-2842-4CF9-B125-DB5DF6AEC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1874520"/>
            <a:ext cx="4800600" cy="141732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4D9C9"/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E309601C-3D78-4A57-8644-36BF758F1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3992" y="2103120"/>
            <a:ext cx="402336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152238"/>
                </a:solidFill>
                <a:latin typeface="Aptos"/>
                <a:ea typeface="Aptos"/>
                <a:cs typeface="Aptos"/>
              </a:rPr>
              <a:t>Every town campaigns</a:t>
            </a:r>
            <a:endParaRPr sz="1800"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4831801E-FF2D-4280-9398-35B69AC7D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3992" y="2514600"/>
            <a:ext cx="416052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20">
                <a:solidFill>
                  <a:srgbClr val="3A3A3A"/>
                </a:solidFill>
                <a:latin typeface="Aptos"/>
                <a:ea typeface="Aptos"/>
                <a:cs typeface="Aptos"/>
              </a:rPr>
              <a:t>Local pride turns communities into the marketing machine.</a:t>
            </a:r>
            <a:endParaRPr sz="122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01565EE0-0C75-4E11-9EDC-439662CBC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3977640"/>
            <a:ext cx="4800600" cy="141732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4D9C9"/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1D14D2A-BEE0-4107-B1AA-B88C68B02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424" y="4206240"/>
            <a:ext cx="402336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152238"/>
                </a:solidFill>
                <a:latin typeface="Aptos"/>
                <a:ea typeface="Aptos"/>
                <a:cs typeface="Aptos"/>
              </a:rPr>
              <a:t>Losing still looks good</a:t>
            </a:r>
            <a:endParaRPr sz="180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3B6658F-DE41-4DBD-ACA2-CD03C02ED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424" y="4617720"/>
            <a:ext cx="416052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20">
                <a:solidFill>
                  <a:srgbClr val="3A3A3A"/>
                </a:solidFill>
                <a:latin typeface="Aptos"/>
                <a:ea typeface="Aptos"/>
                <a:cs typeface="Aptos"/>
              </a:rPr>
              <a:t>Every team leaves a park, street or local institution better.</a:t>
            </a:r>
            <a:endParaRPr sz="122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6ACEF0B3-5142-486E-9805-4DDD1585C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3977640"/>
            <a:ext cx="4800600" cy="141732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E4D9C9"/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781A173-9D85-4146-84CB-EC091969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3992" y="4206240"/>
            <a:ext cx="402336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152238"/>
                </a:solidFill>
                <a:latin typeface="Aptos"/>
                <a:ea typeface="Aptos"/>
                <a:cs typeface="Aptos"/>
              </a:rPr>
              <a:t>Brands belong here</a:t>
            </a:r>
            <a:endParaRPr sz="180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C56DA4B-1401-4643-ACC2-E8DCF1F0C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3992" y="4617720"/>
            <a:ext cx="416052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20">
                <a:solidFill>
                  <a:srgbClr val="3A3A3A"/>
                </a:solidFill>
                <a:latin typeface="Aptos"/>
                <a:ea typeface="Aptos"/>
                <a:cs typeface="Aptos"/>
              </a:rPr>
              <a:t>Tools, food, travel, banking and telecom fit the action.</a:t>
            </a:r>
            <a:endParaRPr sz="1220"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FEA46AE6-2F70-4327-ACB6-7488A717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03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205395900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B13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FE85858F-BE13-4E14-A6FB-11BDD37FA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0972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8FE91CF-D54E-4742-8E8B-A15AB9938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" y="0"/>
            <a:ext cx="32004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0B429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DF5EA5B-9A63-4DC4-AE32-5B8EEC394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" y="411480"/>
            <a:ext cx="557784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The game clicks in ten seconds.</a:t>
            </a:r>
            <a:endParaRPr sz="28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77EA284-83B0-4EE9-918A-2546B3120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96012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SIGN UP. SHOW UP. OUTDO YOUR NEIGHBOURS.</a:t>
            </a:r>
            <a:endParaRPr sz="12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1EE9CA41-8871-41A8-A43E-C082DAF10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084832"/>
            <a:ext cx="1874520" cy="123444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2E4F9B9-ADDC-4E88-83C0-0E3F58D55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7592" y="2240280"/>
            <a:ext cx="10515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SIGN UP</a:t>
            </a:r>
            <a:endParaRPr sz="11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5A733B9-C4D4-4386-B73E-5430FBC2B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" y="3703320"/>
            <a:ext cx="1874520" cy="6217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80">
                <a:solidFill>
                  <a:srgbClr val="DCE5EF"/>
                </a:solidFill>
                <a:latin typeface="Aptos"/>
                <a:ea typeface="Aptos"/>
                <a:cs typeface="Aptos"/>
              </a:rPr>
              <a:t>Pitch your town. Make us care.</a:t>
            </a:r>
            <a:endParaRPr sz="128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FE6062A-5009-43AD-AD3D-4AE99D6D6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7520" y="2084832"/>
            <a:ext cx="1874520" cy="123444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07B6686-28D5-4FB6-8126-A9CEF9A54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7872" y="2240280"/>
            <a:ext cx="10515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GET THE CHALLENGE</a:t>
            </a:r>
            <a:endParaRPr sz="110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8BAC8D28-612E-428E-9E29-7B1519399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9232" y="3703320"/>
            <a:ext cx="1874520" cy="6217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80">
                <a:solidFill>
                  <a:srgbClr val="DCE5EF"/>
                </a:solidFill>
                <a:latin typeface="Aptos"/>
                <a:ea typeface="Aptos"/>
                <a:cs typeface="Aptos"/>
              </a:rPr>
              <a:t>Same mission. Same checklist. Clock starts.</a:t>
            </a:r>
            <a:endParaRPr sz="128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20948491-CC64-4933-A7F9-A5DBC974F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084832"/>
            <a:ext cx="1874520" cy="123444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266D007-3B08-47EE-A413-8A03C1698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8152" y="2240280"/>
            <a:ext cx="10515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RALLY THE TOWN</a:t>
            </a:r>
            <a:endParaRPr sz="110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C3F6A7E8-D42A-4108-82CD-2B7005326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9512" y="3703320"/>
            <a:ext cx="1874520" cy="6217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80">
                <a:solidFill>
                  <a:srgbClr val="DCE5EF"/>
                </a:solidFill>
                <a:latin typeface="Aptos"/>
                <a:ea typeface="Aptos"/>
                <a:cs typeface="Aptos"/>
              </a:rPr>
              <a:t>Residents, schools and businesses swarm the problem.</a:t>
            </a:r>
            <a:endParaRPr sz="128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77FB45F9-01D4-430B-89DC-38E1F0AA8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0" y="2084832"/>
            <a:ext cx="1874520" cy="123444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88EFEB44-7EA7-49D4-8818-A072E1214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8432" y="2240280"/>
            <a:ext cx="10515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CHECK IT OFF</a:t>
            </a:r>
            <a:endParaRPr sz="110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AE1BEB67-3FC4-48D7-BA1B-F60CFB60A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9792" y="3703320"/>
            <a:ext cx="1874520" cy="6217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80">
                <a:solidFill>
                  <a:srgbClr val="DCE5EF"/>
                </a:solidFill>
                <a:latin typeface="Aptos"/>
                <a:ea typeface="Aptos"/>
                <a:cs typeface="Aptos"/>
              </a:rPr>
              <a:t>Judges score speed, impact, creativity and buy-in.</a:t>
            </a:r>
            <a:endParaRPr sz="128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4EC0D8B8-1E5E-4C97-9ED5-CEF3CF824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8360" y="2084832"/>
            <a:ext cx="1874520" cy="123444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6656DF52-49AB-4984-A0A8-C77683DAB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8712" y="2240280"/>
            <a:ext cx="10515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WIN BIG</a:t>
            </a:r>
            <a:endParaRPr sz="110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0B07FA48-8FA0-449D-B946-BF181CA37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20072" y="3703320"/>
            <a:ext cx="1874520" cy="6217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80">
                <a:solidFill>
                  <a:srgbClr val="DCE5EF"/>
                </a:solidFill>
                <a:latin typeface="Aptos"/>
                <a:ea typeface="Aptos"/>
                <a:cs typeface="Aptos"/>
              </a:rPr>
              <a:t>Take the advantage—and the national bragging rights.</a:t>
            </a:r>
            <a:endParaRPr sz="1280"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AE3A532B-4AB2-42C8-A8E4-17CF9F72E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5212080"/>
            <a:ext cx="969264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 b="1">
                <a:solidFill>
                  <a:srgbClr val="F7F0E6"/>
                </a:solidFill>
                <a:latin typeface="Aptos"/>
                <a:ea typeface="Aptos"/>
                <a:cs typeface="Aptos"/>
              </a:rPr>
              <a:t>Easy to explain. Impossible not to root for.</a:t>
            </a:r>
            <a:endParaRPr sz="2000"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08E81D45-81DE-4E3A-9627-FA6D80E11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04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87202925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a67f931a9a43c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ECC6ABF4-A43B-410E-8FD1-1C5AD18C5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" y="411480"/>
            <a:ext cx="557784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Meet the hometown chaos crew.</a:t>
            </a:r>
            <a:endParaRPr sz="2800"/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23B521BB-B5F4-454B-A0BB-6B5F9F36A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96012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THE TOWN BECOMES THE CAST</a:t>
            </a:r>
            <a:endParaRPr sz="1200"/>
          </a:p>
        </p:txBody>
      </p:sp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690B1837-5F7B-4C57-ACF6-4D7216C18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993392"/>
            <a:ext cx="2331720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38E61985-57CB-429F-AF7E-8366865B0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" y="2221992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077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Ringleader</a:t>
            </a:r>
            <a:endParaRPr sz="1300"/>
          </a:p>
        </p:txBody>
      </p:sp>
      <p:sp>
        <p:nvSpPr>
          <p:cNvPr id="7" name="Shape 4">
            <a:extLst xmlns:a="http://schemas.openxmlformats.org/drawingml/2006/main">
              <a:ext uri="{FF2B5EF4-FFF2-40B4-BE49-F238E27FC236}">
                <a16:creationId xmlns:a16="http://schemas.microsoft.com/office/drawing/2014/main" id="{EEF3A8C4-E39C-4348-8C0C-688522B63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7872" y="1993392"/>
            <a:ext cx="2331720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BAF0641-10DB-40AD-BEBC-B611ADC24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2221992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077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Local Legend</a:t>
            </a:r>
            <a:endParaRPr sz="1300"/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9D67329-7A37-4B07-BB9C-B6BBA7773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4224" y="1993392"/>
            <a:ext cx="2331720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A57AE46-CE08-4083-B3D2-C2359BB9E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9672" y="2221992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077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Teen Truth-Teller</a:t>
            </a:r>
            <a:endParaRPr sz="130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3222485-BB4E-48AD-87B2-8B6887DBA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0576" y="1993392"/>
            <a:ext cx="2331720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01287D4-6647-4E99-8E48-878C1B58D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6024" y="2221992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077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Living Archive</a:t>
            </a:r>
            <a:endParaRPr sz="130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2651B62-FB38-498B-A3FF-1E966FF03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2331720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ABEF99D-FFC3-4D00-A3B2-203CA7815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" y="3483864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077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Phone-Tree Wizard</a:t>
            </a:r>
            <a:endParaRPr sz="1300"/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499D0564-2FA0-4A18-8BAA-6D79AA7A7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7872" y="3255264"/>
            <a:ext cx="2331720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5510E5C5-0501-4D6B-BCAB-6AB1C9B35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3483864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077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Fix-It Force</a:t>
            </a:r>
            <a:endParaRPr sz="130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EF67F197-592A-4C3A-AEDA-497ED514B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4224" y="3255264"/>
            <a:ext cx="2331720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952D6420-7ED7-4486-B000-D8D225588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9672" y="3483864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077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Idea Machine</a:t>
            </a:r>
            <a:endParaRPr sz="1300"/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6DF93E91-8B2C-4A20-A2D2-446DB2D4D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0576" y="3255264"/>
            <a:ext cx="2331720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379B96F4-EB75-430D-B4C5-78C668A28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6024" y="3483864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077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Beautiful Wildcard</a:t>
            </a:r>
            <a:endParaRPr sz="1300"/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7703341F-0B25-4252-B849-7077D25A3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5166360"/>
            <a:ext cx="101955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Eight archetypes. Infinite chemistry. One town worth rooting for.</a:t>
            </a:r>
            <a:endParaRPr sz="2100"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C87DC9E3-DADE-461A-B468-135DF1077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05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13862362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522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E2DE9F7-D2D7-40F8-822A-9A8E7EB82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0972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2122E1-03DE-47FD-A978-F2D1F0EE7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" y="0"/>
            <a:ext cx="32004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0B429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4357B50-6D59-4B45-AECA-B2A338367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" y="411480"/>
            <a:ext cx="557784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Fair game. Big feelings.</a:t>
            </a:r>
            <a:endParaRPr sz="28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7499847-D346-420A-8644-810799A3F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96012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THE CHECKLIST KEEPS THE CHAOS HONEST</a:t>
            </a:r>
            <a:endParaRPr sz="12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E13F49CC-A5A7-4980-BC1E-2E8419542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417320"/>
            <a:ext cx="4846320" cy="452628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8EC"/>
          </a:solidFill>
          <a:ln xmlns:a="http://schemas.openxmlformats.org/drawingml/2006/main" w="12700">
            <a:solidFill>
              <a:srgbClr val="FFF8EC"/>
            </a:solidFill>
            <a:prstDash val="solid"/>
          </a:ln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B905B4B-27E1-47EE-AAC9-0028C7BAC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848" y="1719072"/>
            <a:ext cx="4206240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C62828"/>
                </a:solidFill>
                <a:latin typeface="Aptos Display"/>
                <a:ea typeface="Aptos Display"/>
                <a:cs typeface="Aptos Display"/>
              </a:rPr>
              <a:t>HOME TEAM</a:t>
            </a:r>
            <a:endParaRPr sz="3000"/>
          </a:p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C62828"/>
                </a:solidFill>
                <a:latin typeface="Aptos Display"/>
                <a:ea typeface="Aptos Display"/>
                <a:cs typeface="Aptos Display"/>
              </a:rPr>
              <a:t>CHECKLIST</a:t>
            </a:r>
            <a:endParaRPr sz="300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DEBC01B6-0FAE-4CD0-BE3E-36F2C068A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1872" y="2779776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6E4A"/>
          </a:solidFill>
          <a:ln xmlns:a="http://schemas.openxmlformats.org/drawingml/2006/main" w="12700">
            <a:solidFill>
              <a:srgbClr val="2B6E4A"/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5900EC89-AEA2-4AEE-BF3F-E1234F3B6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7592" y="2793492"/>
            <a:ext cx="91440" cy="548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✓</a:t>
            </a:r>
            <a:endParaRPr sz="700"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99AED49F-7AD6-404B-BE7A-5220349BC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2743200"/>
            <a:ext cx="32918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Permission secured</a:t>
            </a:r>
            <a:endParaRPr sz="13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712A6311-A274-41FA-BF41-A9317C0FA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1872" y="3172968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6E4A"/>
          </a:solidFill>
          <a:ln xmlns:a="http://schemas.openxmlformats.org/drawingml/2006/main" w="12700">
            <a:solidFill>
              <a:srgbClr val="2B6E4A"/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B7FF02CD-9F06-464D-9CFF-26F5E8A41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7592" y="3186684"/>
            <a:ext cx="91440" cy="548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✓</a:t>
            </a:r>
            <a:endParaRPr sz="70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5A8963F5-A739-47AA-862F-777A3FAA2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136392"/>
            <a:ext cx="32918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Budget disclosed</a:t>
            </a:r>
            <a:endParaRPr sz="13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99E205E2-B9EE-4667-8847-76AC384F8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1872" y="3566160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6E4A"/>
          </a:solidFill>
          <a:ln xmlns:a="http://schemas.openxmlformats.org/drawingml/2006/main" w="12700">
            <a:solidFill>
              <a:srgbClr val="2B6E4A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5E89D8E-BB15-4863-BD17-8A4F47E98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7592" y="3579876"/>
            <a:ext cx="91440" cy="548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✓</a:t>
            </a:r>
            <a:endParaRPr sz="70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AC699F84-567F-455C-8905-2779D296E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529584"/>
            <a:ext cx="32918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Volunteer hours logged</a:t>
            </a:r>
            <a:endParaRPr sz="1350"/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3F55DB12-68EA-4F69-9244-BD97D7E1C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1872" y="3959352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6E4A"/>
          </a:solidFill>
          <a:ln xmlns:a="http://schemas.openxmlformats.org/drawingml/2006/main" w="12700">
            <a:solidFill>
              <a:srgbClr val="2B6E4A"/>
            </a:solidFill>
            <a:prstDash val="solid"/>
          </a:ln>
        </p:spPr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2BFE761F-23B9-4CC2-AD33-8F6BC2311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7592" y="3973068"/>
            <a:ext cx="91440" cy="548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✓</a:t>
            </a:r>
            <a:endParaRPr sz="700"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0100BB17-DE7B-49BB-84C2-1E7BE897E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922776"/>
            <a:ext cx="32918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Safety signed off</a:t>
            </a:r>
            <a:endParaRPr sz="1350"/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D9E1CC3B-21F3-4596-9541-CDD8588AA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1872" y="4352544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6E4A"/>
          </a:solidFill>
          <a:ln xmlns:a="http://schemas.openxmlformats.org/drawingml/2006/main" w="12700">
            <a:solidFill>
              <a:srgbClr val="2B6E4A"/>
            </a:solidFill>
            <a:prstDash val="solid"/>
          </a:ln>
        </p:spPr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9F493DB2-3F92-4CC7-B171-8D741B75C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7592" y="4366260"/>
            <a:ext cx="91440" cy="548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✓</a:t>
            </a:r>
            <a:endParaRPr sz="700"/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58058E3-A5D7-4EF4-9CF7-BD7C7D6FE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315968"/>
            <a:ext cx="32918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Community served</a:t>
            </a:r>
            <a:endParaRPr sz="13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832651E9-A3F9-41A4-BEC6-E3843E4B4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1872" y="4745736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6E4A"/>
          </a:solidFill>
          <a:ln xmlns:a="http://schemas.openxmlformats.org/drawingml/2006/main" w="12700">
            <a:solidFill>
              <a:srgbClr val="2B6E4A"/>
            </a:solidFill>
            <a:prstDash val="solid"/>
          </a:ln>
        </p:spPr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D91FBC12-C374-4B2C-A45F-289528AD8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7592" y="4759452"/>
            <a:ext cx="91440" cy="548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✓</a:t>
            </a:r>
            <a:endParaRPr sz="70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106393BD-8E02-4411-B285-61C916C4B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709160"/>
            <a:ext cx="32918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0B1320"/>
                </a:solidFill>
                <a:latin typeface="Aptos"/>
                <a:ea typeface="Aptos"/>
                <a:cs typeface="Aptos"/>
              </a:rPr>
              <a:t>Before &amp; after documented</a:t>
            </a:r>
            <a:endParaRPr sz="1350"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54D7AFDB-302E-4DD3-8E38-BFCB6CAB6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874520"/>
            <a:ext cx="5074920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F7F0E6"/>
                </a:solidFill>
                <a:latin typeface="Aptos"/>
                <a:ea typeface="Aptos"/>
                <a:cs typeface="Aptos"/>
              </a:rPr>
              <a:t>The rules are crystal clear. The way each town meets them is anything but.</a:t>
            </a:r>
            <a:endParaRPr sz="2500"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EB6550C7-A26B-406D-9C2E-EF8532C93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9632" y="3977640"/>
            <a:ext cx="475488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>
                <a:solidFill>
                  <a:srgbClr val="DDE3EA"/>
                </a:solidFill>
                <a:latin typeface="Aptos"/>
                <a:ea typeface="Aptos"/>
                <a:cs typeface="Aptos"/>
              </a:rPr>
              <a:t>Best time. Biggest heart. Wildest transformation. Smartest use of local talent.</a:t>
            </a:r>
            <a:endParaRPr sz="180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68554830-12D3-47ED-AE99-DEA51CADF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06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24520598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29BF161B-2A6E-4103-9DBB-40435284F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0972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C62828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02133E-50CC-42D0-9740-B99251183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" y="0"/>
            <a:ext cx="32004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B429"/>
          </a:solidFill>
          <a:ln xmlns:a="http://schemas.openxmlformats.org/drawingml/2006/main" w="12700">
            <a:solidFill>
              <a:srgbClr val="F0B429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07CA175-A26B-4B48-9000-2C63F7BC8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02920"/>
            <a:ext cx="64008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0B1320"/>
                </a:solidFill>
                <a:latin typeface="Aptos Display"/>
                <a:ea typeface="Aptos Display"/>
                <a:cs typeface="Aptos Display"/>
              </a:rPr>
              <a:t>Choose your chaos.</a:t>
            </a:r>
            <a:endParaRPr sz="30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05EB62-9229-4CCE-885B-72ED33E23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" y="1060704"/>
            <a:ext cx="804672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SAME MISSION. TOTALLY LOCAL SOLUTION.</a:t>
            </a:r>
            <a:endParaRPr sz="15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BA0B7E6E-C9DA-4100-9395-C6D801186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847088"/>
            <a:ext cx="3154680" cy="1115568"/>
          </a:xfrm>
          <a:prstGeom xmlns:a="http://schemas.openxmlformats.org/drawingml/2006/main" prst="roundRect">
            <a:avLst>
              <a:gd name="adj" fmla="val 8197"/>
            </a:avLst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DC5F6F-34C4-44BD-91E9-31604BE53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128" y="2075688"/>
            <a:ext cx="27432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2759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RESCUE THE GARDEN</a:t>
            </a:r>
            <a:endParaRPr sz="14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C4BD355-B13F-4957-85F7-F808A5B4B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848" y="2414016"/>
            <a:ext cx="2633472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>
                <a:solidFill>
                  <a:srgbClr val="F7F0E6"/>
                </a:solidFill>
                <a:latin typeface="Aptos"/>
                <a:ea typeface="Aptos"/>
                <a:cs typeface="Aptos"/>
              </a:rPr>
              <a:t>Transform a tired public green space into a gathering place.</a:t>
            </a:r>
            <a:endParaRPr sz="10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68B405B3-61CA-409C-826A-F914FE3C1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847088"/>
            <a:ext cx="3154680" cy="1115568"/>
          </a:xfrm>
          <a:prstGeom xmlns:a="http://schemas.openxmlformats.org/drawingml/2006/main" prst="roundRect">
            <a:avLst>
              <a:gd name="adj" fmla="val 8197"/>
            </a:avLst>
          </a:prstGeom>
          <a:solidFill xmlns:a="http://schemas.openxmlformats.org/drawingml/2006/main">
            <a:srgbClr val="15223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954BEC24-D87B-4A6E-B2E0-8CFACEE89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3168" y="2075688"/>
            <a:ext cx="27432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2759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SAVE THE PARK</a:t>
            </a:r>
            <a:endParaRPr sz="1450"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C11218E4-A6E7-40A3-9009-F881421AE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414016"/>
            <a:ext cx="2633472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>
                <a:solidFill>
                  <a:srgbClr val="F7F0E6"/>
                </a:solidFill>
                <a:latin typeface="Aptos"/>
                <a:ea typeface="Aptos"/>
                <a:cs typeface="Aptos"/>
              </a:rPr>
              <a:t>Repair, repaint, plant, clean and make it beloved again.</a:t>
            </a:r>
            <a:endParaRPr sz="10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6F5E190F-780C-46F5-A1CA-377E38861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1847088"/>
            <a:ext cx="3154680" cy="1115568"/>
          </a:xfrm>
          <a:prstGeom xmlns:a="http://schemas.openxmlformats.org/drawingml/2006/main" prst="roundRect">
            <a:avLst>
              <a:gd name="adj" fmla="val 8197"/>
            </a:avLst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31C9FCFD-3085-4925-9385-06458F61D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2075688"/>
            <a:ext cx="27432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2759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PAINT THE TOWN</a:t>
            </a:r>
            <a:endParaRPr sz="145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3100146A-AADF-4F47-8788-E7895BC71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7928" y="2414016"/>
            <a:ext cx="2633472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>
                <a:solidFill>
                  <a:srgbClr val="F7F0E6"/>
                </a:solidFill>
                <a:latin typeface="Aptos"/>
                <a:ea typeface="Aptos"/>
                <a:cs typeface="Aptos"/>
              </a:rPr>
              <a:t>Murals, storefronts, benches, signs — visible civic pride.</a:t>
            </a:r>
            <a:endParaRPr sz="10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CFF6B418-D31C-477C-A4F9-923939E2A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419856"/>
            <a:ext cx="3154680" cy="1115568"/>
          </a:xfrm>
          <a:prstGeom xmlns:a="http://schemas.openxmlformats.org/drawingml/2006/main" prst="roundRect">
            <a:avLst>
              <a:gd name="adj" fmla="val 8197"/>
            </a:avLst>
          </a:prstGeom>
          <a:solidFill xmlns:a="http://schemas.openxmlformats.org/drawingml/2006/main">
            <a:srgbClr val="15223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4109D904-DA1E-478A-912A-2FBC20579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128" y="3648456"/>
            <a:ext cx="27432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2759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FUNDRAISE FAST</a:t>
            </a:r>
            <a:endParaRPr sz="14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FB00B57C-CE28-416B-A2A8-BB378D2AE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848" y="3986784"/>
            <a:ext cx="2633472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>
                <a:solidFill>
                  <a:srgbClr val="F7F0E6"/>
                </a:solidFill>
                <a:latin typeface="Aptos"/>
                <a:ea typeface="Aptos"/>
                <a:cs typeface="Aptos"/>
              </a:rPr>
              <a:t>Who can rally the biggest total with the most heart?</a:t>
            </a:r>
            <a:endParaRPr sz="10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62556A8B-5CCF-4B09-9C26-430A6E8A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419856"/>
            <a:ext cx="3154680" cy="1115568"/>
          </a:xfrm>
          <a:prstGeom xmlns:a="http://schemas.openxmlformats.org/drawingml/2006/main" prst="roundRect">
            <a:avLst>
              <a:gd name="adj" fmla="val 8197"/>
            </a:avLst>
          </a:prstGeom>
          <a:solidFill xmlns:a="http://schemas.openxmlformats.org/drawingml/2006/main">
            <a:srgbClr val="C6282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05E44575-0D04-4B4B-8052-894836A6F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3168" y="3648456"/>
            <a:ext cx="27432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2759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MAKE THE AD</a:t>
            </a:r>
            <a:endParaRPr sz="14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FB0C8799-A198-4DDD-BAB9-881F651A8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3986784"/>
            <a:ext cx="2633472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>
                <a:solidFill>
                  <a:srgbClr val="F7F0E6"/>
                </a:solidFill>
                <a:latin typeface="Aptos"/>
                <a:ea typeface="Aptos"/>
                <a:cs typeface="Aptos"/>
              </a:rPr>
              <a:t>Sell the town to Canada in 60 unforgettable seconds.</a:t>
            </a:r>
            <a:endParaRPr sz="10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5611FF1F-CF2C-4943-8EA7-131F6C318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3419856"/>
            <a:ext cx="3154680" cy="1115568"/>
          </a:xfrm>
          <a:prstGeom xmlns:a="http://schemas.openxmlformats.org/drawingml/2006/main" prst="roundRect">
            <a:avLst>
              <a:gd name="adj" fmla="val 8197"/>
            </a:avLst>
          </a:prstGeom>
          <a:solidFill xmlns:a="http://schemas.openxmlformats.org/drawingml/2006/main">
            <a:srgbClr val="152238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35BBDE67-1448-4E7E-AB6D-1D2A27BC8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3648456"/>
            <a:ext cx="27432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2759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WELCOME THE WORLD</a:t>
            </a:r>
            <a:endParaRPr sz="1450"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4FCCBB0E-FFE6-4C06-8121-9180EE287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7928" y="3986784"/>
            <a:ext cx="2633472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>
                <a:solidFill>
                  <a:srgbClr val="F7F0E6"/>
                </a:solidFill>
                <a:latin typeface="Aptos"/>
                <a:ea typeface="Aptos"/>
                <a:cs typeface="Aptos"/>
              </a:rPr>
              <a:t>Throw the best local welcome for visitors and newcomers.</a:t>
            </a:r>
            <a:endParaRPr sz="10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304484AD-BD15-49CB-BD77-C136B0A5A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07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1920234075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19c7f7b34f4f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71471088-53AF-4968-BA2F-C745BC0B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" y="411480"/>
            <a:ext cx="557784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00" b="1">
                <a:solidFill>
                  <a:srgbClr val="F7F0E6"/>
                </a:solidFill>
                <a:latin typeface="Aptos Display"/>
                <a:ea typeface="Aptos Display"/>
                <a:cs typeface="Aptos Display"/>
              </a:rPr>
              <a:t>Four ways to win hearts.</a:t>
            </a:r>
            <a:endParaRPr sz="2800"/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429EB3F2-6391-4E5B-8FD7-65EC4F411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96012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F0B429"/>
                </a:solidFill>
                <a:latin typeface="Aptos"/>
                <a:ea typeface="Aptos"/>
                <a:cs typeface="Aptos"/>
              </a:rPr>
              <a:t>CLEAR METRICS. HUMAN JUDGMENT. MAXIMUM DRAMA.</a:t>
            </a:r>
            <a:endParaRPr sz="1200"/>
          </a:p>
        </p:txBody>
      </p:sp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2FCAF5FA-1293-4ECF-A46A-D54E8859E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600200"/>
            <a:ext cx="4709160" cy="100584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>
              <a:alpha val="96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6CD35A13-EBD5-4102-92E3-05D361446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" y="1801368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Speed</a:t>
            </a:r>
            <a:endParaRPr sz="1800"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09D8CC98-A5A5-4594-9056-4BFAA17D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" y="2176272"/>
            <a:ext cx="416052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0B1320"/>
                </a:solidFill>
                <a:latin typeface="Aptos"/>
                <a:ea typeface="Aptos"/>
                <a:cs typeface="Aptos"/>
              </a:rPr>
              <a:t>Who beat the clock?</a:t>
            </a:r>
            <a:endParaRPr sz="1150"/>
          </a:p>
        </p:txBody>
      </p:sp>
      <p:sp>
        <p:nvSpPr>
          <p:cNvPr id="8" name="Shape 5">
            <a:extLst xmlns:a="http://schemas.openxmlformats.org/drawingml/2006/main">
              <a:ext uri="{FF2B5EF4-FFF2-40B4-BE49-F238E27FC236}">
                <a16:creationId xmlns:a16="http://schemas.microsoft.com/office/drawing/2014/main" id="{F440752F-35D4-410D-A7A9-F7354688E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5352" y="1600200"/>
            <a:ext cx="4709160" cy="100584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>
              <a:alpha val="96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C0281955-A649-4DC3-A5CD-8DFE48299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384" y="1801368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Impact</a:t>
            </a:r>
            <a:endParaRPr sz="180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9870E80-0ECB-400A-8E22-5B8795804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384" y="2176272"/>
            <a:ext cx="416052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0B1320"/>
                </a:solidFill>
                <a:latin typeface="Aptos"/>
                <a:ea typeface="Aptos"/>
                <a:cs typeface="Aptos"/>
              </a:rPr>
              <a:t>Who changed the most lives?</a:t>
            </a:r>
            <a:endParaRPr sz="11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145256B-F3B2-471E-BE8C-2DB2CC9C5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3063240"/>
            <a:ext cx="4709160" cy="100584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>
              <a:alpha val="96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C6C5BD6-C93C-4E4F-9122-9937D4890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" y="3264408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Creativity</a:t>
            </a:r>
            <a:endParaRPr sz="180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F7A47BA2-53D7-4699-9A22-BBB034E50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" y="3639312"/>
            <a:ext cx="416052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0B1320"/>
                </a:solidFill>
                <a:latin typeface="Aptos"/>
                <a:ea typeface="Aptos"/>
                <a:cs typeface="Aptos"/>
              </a:rPr>
              <a:t>Who made it unforgettable?</a:t>
            </a:r>
            <a:endParaRPr sz="1150"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CF570DC5-A9D3-4BB3-8120-D8340E214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5352" y="3063240"/>
            <a:ext cx="4709160" cy="100584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>
              <a:alpha val="96000"/>
            </a:srgbClr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322F6C38-C97F-4494-A99E-EE4C6798A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384" y="3264408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C62828"/>
                </a:solidFill>
                <a:latin typeface="Aptos"/>
                <a:ea typeface="Aptos"/>
                <a:cs typeface="Aptos"/>
              </a:rPr>
              <a:t>Community Buy-In</a:t>
            </a:r>
            <a:endParaRPr sz="180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C3043896-68FD-4C65-A3B3-4F4CC9673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384" y="3639312"/>
            <a:ext cx="416052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0B1320"/>
                </a:solidFill>
                <a:latin typeface="Aptos"/>
                <a:ea typeface="Aptos"/>
                <a:cs typeface="Aptos"/>
              </a:rPr>
              <a:t>Who got everybody off the couch?</a:t>
            </a:r>
            <a:endParaRPr sz="1150"/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9B35F6CC-6E4C-4B7E-AE46-F8493F4CA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358384"/>
            <a:ext cx="1019556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Win the week. Fund the community. Take the bragging rights.</a:t>
            </a:r>
            <a:endParaRPr sz="2200"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0F66CACB-D5DC-44B9-BB6F-5EA643119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46520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BFC7D5"/>
                </a:solidFill>
                <a:latin typeface="Aptos"/>
                <a:ea typeface="Aptos"/>
                <a:cs typeface="Aptos"/>
              </a:rPr>
              <a:t>HOME TEAMS  ·  08</a:t>
            </a:r>
            <a:endParaRPr sz="750"/>
          </a:p>
        </p:txBody>
      </p:sp>
    </p:spTree>
    <p:extLst>
      <p:ext uri="{BB962C8B-B14F-4D97-AF65-F5344CB8AC3E}">
        <p14:creationId xmlns:p14="http://schemas.microsoft.com/office/powerpoint/2010/main" val="51380320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2026-09-01T14:51:12.1310000Z</dcterms:created>
  <dcterms:modified xsi:type="dcterms:W3CDTF">2026-09-01T14:51:12.1310000Z</dcterms:modified>
</coreProperties>
</file>